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72" r:id="rId4"/>
    <p:sldId id="260" r:id="rId5"/>
    <p:sldId id="261" r:id="rId6"/>
    <p:sldId id="263" r:id="rId7"/>
    <p:sldId id="262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18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2016/9/7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xgbglb@163.com,62754092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奖励奖学金系统</a:t>
            </a:r>
            <a:r>
              <a:rPr lang="zh-CN" altLang="en-US" dirty="0"/>
              <a:t>使用</a:t>
            </a:r>
            <a:r>
              <a:rPr lang="zh-CN" altLang="en-US" dirty="0" smtClean="0"/>
              <a:t>指南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（班主任版）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zh-CN" dirty="0" smtClean="0"/>
          </a:p>
          <a:p>
            <a:r>
              <a:rPr lang="en-US" altLang="zh-CN" dirty="0" smtClean="0"/>
              <a:t>2015</a:t>
            </a:r>
            <a:r>
              <a:rPr lang="zh-CN" altLang="en-US" dirty="0" smtClean="0"/>
              <a:t>年</a:t>
            </a:r>
            <a:r>
              <a:rPr lang="en-US" altLang="zh-CN" dirty="0"/>
              <a:t>9</a:t>
            </a:r>
            <a:r>
              <a:rPr lang="zh-CN" altLang="en-US" dirty="0" smtClean="0"/>
              <a:t>月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534971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872067" y="2420888"/>
            <a:ext cx="7408333" cy="3960440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尊敬的老师，为了进一步提升</a:t>
            </a:r>
            <a:r>
              <a:rPr lang="zh-CN" altLang="en-US" dirty="0"/>
              <a:t>校级</a:t>
            </a:r>
            <a:r>
              <a:rPr lang="zh-CN" altLang="en-US" dirty="0" smtClean="0"/>
              <a:t>奖励、奖学金评选</a:t>
            </a:r>
            <a:r>
              <a:rPr lang="zh-CN" altLang="en-US" dirty="0"/>
              <a:t>的规范化和信息化水平，提升工作效率，学工部管理办联合计算中心开发了奖励奖学金信息化评审系统。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          </a:t>
            </a:r>
            <a:r>
              <a:rPr lang="zh-CN" altLang="en-US" dirty="0" smtClean="0"/>
              <a:t>本系统</a:t>
            </a:r>
            <a:r>
              <a:rPr lang="zh-CN" altLang="en-US" dirty="0"/>
              <a:t>能够</a:t>
            </a:r>
            <a:r>
              <a:rPr lang="zh-CN" altLang="en-US" dirty="0" smtClean="0"/>
              <a:t>实现奖励奖学金申请审核全流程的网络化操作，</a:t>
            </a:r>
            <a:r>
              <a:rPr lang="zh-CN" altLang="en-US" dirty="0"/>
              <a:t>获奖状态的实时跟踪，申请信息的查询，基础信息的共享等多项功能。</a:t>
            </a:r>
            <a:r>
              <a:rPr lang="en-US" altLang="zh-CN" dirty="0"/>
              <a:t>2015</a:t>
            </a:r>
            <a:r>
              <a:rPr lang="zh-CN" altLang="en-US" dirty="0" smtClean="0"/>
              <a:t>年</a:t>
            </a:r>
            <a:r>
              <a:rPr lang="en-US" altLang="zh-CN" dirty="0" smtClean="0"/>
              <a:t>9</a:t>
            </a:r>
            <a:r>
              <a:rPr lang="zh-CN" altLang="en-US" dirty="0" smtClean="0"/>
              <a:t>月本系统正式上线运行</a:t>
            </a:r>
            <a:r>
              <a:rPr lang="zh-CN" altLang="en-US" dirty="0"/>
              <a:t>，并</a:t>
            </a:r>
            <a:r>
              <a:rPr lang="zh-CN" altLang="en-US" dirty="0" smtClean="0"/>
              <a:t>承担本学年度奖励、奖学金的</a:t>
            </a:r>
            <a:r>
              <a:rPr lang="zh-CN" altLang="en-US" dirty="0"/>
              <a:t>评审工作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 信息系统的开发是一个长期的工作，这</a:t>
            </a:r>
            <a:r>
              <a:rPr lang="zh-CN" altLang="en-US" dirty="0"/>
              <a:t>是学校第一次通过信息化系统进行奖励的评选</a:t>
            </a:r>
            <a:r>
              <a:rPr lang="zh-CN" altLang="en-US" dirty="0" smtClean="0"/>
              <a:t>，难免</a:t>
            </a:r>
            <a:r>
              <a:rPr lang="zh-CN" altLang="en-US" dirty="0"/>
              <a:t>会有操作不够人性化的地方，</a:t>
            </a:r>
            <a:r>
              <a:rPr lang="zh-CN" altLang="en-US" dirty="0" smtClean="0"/>
              <a:t>希望</a:t>
            </a:r>
            <a:r>
              <a:rPr lang="zh-CN" altLang="en-US" dirty="0"/>
              <a:t>老师</a:t>
            </a:r>
            <a:r>
              <a:rPr lang="zh-CN" altLang="en-US" dirty="0" smtClean="0"/>
              <a:t>们</a:t>
            </a:r>
            <a:r>
              <a:rPr lang="zh-CN" altLang="en-US" dirty="0"/>
              <a:t>在使用的过程中多提建议和意见</a:t>
            </a:r>
            <a:r>
              <a:rPr lang="zh-CN" altLang="en-US" dirty="0" smtClean="0"/>
              <a:t>，让我们</a:t>
            </a:r>
            <a:r>
              <a:rPr lang="zh-CN" altLang="en-US" dirty="0"/>
              <a:t>一起共同为推进北大的信息化建设而努力！</a:t>
            </a:r>
            <a:endParaRPr lang="en-US" altLang="zh-CN" dirty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/>
              <a:t>           </a:t>
            </a:r>
            <a:r>
              <a:rPr lang="zh-CN" altLang="en-US" dirty="0" smtClean="0"/>
              <a:t>您的参与和建议能够帮助我们更好的做好学校学生工作信息化建设，如果</a:t>
            </a:r>
            <a:r>
              <a:rPr lang="zh-CN" altLang="en-US" dirty="0"/>
              <a:t>有任何建议和意见，可以发邮件或</a:t>
            </a:r>
            <a:r>
              <a:rPr lang="zh-CN" altLang="en-US"/>
              <a:t>电话</a:t>
            </a:r>
            <a:r>
              <a:rPr lang="zh-CN" altLang="en-US" smtClean="0"/>
              <a:t>联系李东辉老师</a:t>
            </a:r>
            <a:r>
              <a:rPr lang="en-US" altLang="zh-CN" dirty="0"/>
              <a:t>(</a:t>
            </a:r>
            <a:r>
              <a:rPr lang="en-US" altLang="zh-CN" dirty="0">
                <a:hlinkClick r:id="rId2"/>
              </a:rPr>
              <a:t>xgbglb@163.com,62754092</a:t>
            </a:r>
            <a:r>
              <a:rPr lang="en-US" altLang="zh-CN" dirty="0"/>
              <a:t>),</a:t>
            </a:r>
            <a:r>
              <a:rPr lang="zh-CN" altLang="en-US" dirty="0"/>
              <a:t>谢谢！</a:t>
            </a:r>
            <a:endParaRPr lang="en-US" altLang="zh-CN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前言</a:t>
            </a:r>
          </a:p>
        </p:txBody>
      </p:sp>
    </p:spTree>
    <p:extLst>
      <p:ext uri="{BB962C8B-B14F-4D97-AF65-F5344CB8AC3E}">
        <p14:creationId xmlns:p14="http://schemas.microsoft.com/office/powerpoint/2010/main" val="16870333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872067" y="3218664"/>
            <a:ext cx="7408333" cy="3450696"/>
          </a:xfrm>
        </p:spPr>
        <p:txBody>
          <a:bodyPr/>
          <a:lstStyle/>
          <a:p>
            <a:r>
              <a:rPr lang="zh-CN" altLang="en-US" dirty="0" smtClean="0"/>
              <a:t>考虑到系统的稳定和兼容性问题，请各位同学使用</a:t>
            </a:r>
            <a:r>
              <a:rPr lang="en-US" altLang="zh-CN" dirty="0" smtClean="0"/>
              <a:t>chrome</a:t>
            </a:r>
            <a:r>
              <a:rPr lang="zh-CN" altLang="en-US" dirty="0" smtClean="0"/>
              <a:t>浏览器或</a:t>
            </a:r>
            <a:r>
              <a:rPr lang="en-US" altLang="zh-CN" dirty="0" err="1" smtClean="0"/>
              <a:t>firefox</a:t>
            </a:r>
            <a:r>
              <a:rPr lang="zh-CN" altLang="en-US" dirty="0" smtClean="0"/>
              <a:t>浏览器，</a:t>
            </a:r>
            <a:r>
              <a:rPr lang="zh-CN" altLang="en-US" dirty="0" smtClean="0">
                <a:solidFill>
                  <a:srgbClr val="C00000"/>
                </a:solidFill>
              </a:rPr>
              <a:t>不要使用</a:t>
            </a:r>
            <a:r>
              <a:rPr lang="en-US" altLang="zh-CN" dirty="0" smtClean="0"/>
              <a:t>IE</a:t>
            </a:r>
            <a:r>
              <a:rPr lang="zh-CN" altLang="en-US" dirty="0" smtClean="0"/>
              <a:t>浏览器（包括</a:t>
            </a:r>
            <a:r>
              <a:rPr lang="en-US" altLang="zh-CN" dirty="0" smtClean="0"/>
              <a:t>360</a:t>
            </a:r>
            <a:r>
              <a:rPr lang="zh-CN" altLang="en-US" dirty="0" smtClean="0"/>
              <a:t>浏览器，遨游浏览器等</a:t>
            </a:r>
            <a:r>
              <a:rPr lang="en-US" altLang="zh-CN" dirty="0" smtClean="0"/>
              <a:t>IE</a:t>
            </a:r>
            <a:r>
              <a:rPr lang="zh-CN" altLang="en-US" dirty="0" smtClean="0"/>
              <a:t>内核浏览器）</a:t>
            </a:r>
            <a:r>
              <a:rPr lang="en-US" altLang="zh-CN" dirty="0" smtClean="0"/>
              <a:t>!</a:t>
            </a:r>
          </a:p>
          <a:p>
            <a:endParaRPr lang="en-US" altLang="zh-CN" dirty="0"/>
          </a:p>
          <a:p>
            <a:endParaRPr lang="en-US" altLang="zh-CN" dirty="0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重要提示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281271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奖励奖学金评选基本流程</a:t>
            </a:r>
            <a:endParaRPr lang="zh-CN" altLang="en-US" dirty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0806" y="1617019"/>
            <a:ext cx="7062388" cy="5110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18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打开校内门户，在右侧的菜单选择“学生管理”系统</a:t>
            </a:r>
            <a:endParaRPr lang="en-US" altLang="zh-CN" dirty="0" smtClean="0"/>
          </a:p>
          <a:p>
            <a:r>
              <a:rPr lang="zh-CN" altLang="en-US" dirty="0" smtClean="0"/>
              <a:t>用校园卡账户登陆，选择角色：素质综合测评负责人</a:t>
            </a:r>
            <a:endParaRPr lang="en-US" altLang="zh-CN" dirty="0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进入系统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36325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4536504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进入系统后，选择</a:t>
            </a:r>
            <a:r>
              <a:rPr lang="zh-CN" altLang="en-US" dirty="0" smtClean="0">
                <a:solidFill>
                  <a:srgbClr val="C00000"/>
                </a:solidFill>
              </a:rPr>
              <a:t>奖励或奖学金</a:t>
            </a:r>
            <a:r>
              <a:rPr lang="zh-CN" altLang="en-US" dirty="0" smtClean="0"/>
              <a:t>模块</a:t>
            </a:r>
            <a:endParaRPr lang="en-US" altLang="zh-CN" dirty="0" smtClean="0"/>
          </a:p>
          <a:p>
            <a:r>
              <a:rPr lang="zh-CN" altLang="en-US" dirty="0" smtClean="0"/>
              <a:t>在左侧工作菜单列出了班主任的主要工作内容</a:t>
            </a:r>
            <a:endParaRPr lang="en-US" altLang="zh-CN" dirty="0" smtClean="0"/>
          </a:p>
          <a:p>
            <a:r>
              <a:rPr lang="zh-CN" altLang="en-US" dirty="0" smtClean="0">
                <a:solidFill>
                  <a:srgbClr val="C00000"/>
                </a:solidFill>
              </a:rPr>
              <a:t>分配年度奖励</a:t>
            </a:r>
            <a:r>
              <a:rPr lang="en-US" altLang="zh-CN" dirty="0" smtClean="0">
                <a:solidFill>
                  <a:srgbClr val="C00000"/>
                </a:solidFill>
              </a:rPr>
              <a:t>/</a:t>
            </a:r>
            <a:r>
              <a:rPr lang="zh-CN" altLang="en-US" dirty="0" smtClean="0">
                <a:solidFill>
                  <a:srgbClr val="C00000"/>
                </a:solidFill>
              </a:rPr>
              <a:t>奖学金</a:t>
            </a:r>
            <a:r>
              <a:rPr lang="zh-CN" altLang="en-US" dirty="0" smtClean="0">
                <a:solidFill>
                  <a:schemeClr val="accent2">
                    <a:lumMod val="50000"/>
                  </a:schemeClr>
                </a:solidFill>
              </a:rPr>
              <a:t>：指素质综合测评负责人或院系学工办为本班</a:t>
            </a:r>
            <a:r>
              <a:rPr lang="en-US" altLang="zh-CN" dirty="0" smtClean="0">
                <a:solidFill>
                  <a:schemeClr val="accent2">
                    <a:lumMod val="50000"/>
                  </a:schemeClr>
                </a:solidFill>
              </a:rPr>
              <a:t>/</a:t>
            </a:r>
            <a:r>
              <a:rPr lang="zh-CN" altLang="en-US" dirty="0" smtClean="0">
                <a:solidFill>
                  <a:schemeClr val="accent2">
                    <a:lumMod val="50000"/>
                  </a:schemeClr>
                </a:solidFill>
              </a:rPr>
              <a:t>本院系申请奖励</a:t>
            </a:r>
            <a:r>
              <a:rPr lang="en-US" altLang="zh-CN" dirty="0" smtClean="0">
                <a:solidFill>
                  <a:schemeClr val="accent2">
                    <a:lumMod val="50000"/>
                  </a:schemeClr>
                </a:solidFill>
              </a:rPr>
              <a:t>/</a:t>
            </a:r>
            <a:r>
              <a:rPr lang="zh-CN" altLang="en-US" dirty="0" smtClean="0">
                <a:solidFill>
                  <a:schemeClr val="accent2">
                    <a:lumMod val="50000"/>
                  </a:schemeClr>
                </a:solidFill>
              </a:rPr>
              <a:t>奖学金的同学分配具体的奖励</a:t>
            </a:r>
            <a:r>
              <a:rPr lang="en-US" altLang="zh-CN" dirty="0" smtClean="0">
                <a:solidFill>
                  <a:schemeClr val="accent2">
                    <a:lumMod val="50000"/>
                  </a:schemeClr>
                </a:solidFill>
              </a:rPr>
              <a:t>/</a:t>
            </a:r>
            <a:r>
              <a:rPr lang="zh-CN" altLang="en-US" dirty="0" smtClean="0">
                <a:solidFill>
                  <a:schemeClr val="accent2">
                    <a:lumMod val="50000"/>
                  </a:schemeClr>
                </a:solidFill>
              </a:rPr>
              <a:t>奖学金奖项</a:t>
            </a:r>
            <a:endParaRPr lang="en-US" altLang="zh-CN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lvl="1"/>
            <a:endParaRPr lang="en-US" altLang="zh-CN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lvl="1"/>
            <a:endParaRPr lang="zh-CN" altLang="en-US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进入系统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667125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867833" y="2204863"/>
            <a:ext cx="7408333" cy="1728193"/>
          </a:xfrm>
        </p:spPr>
        <p:txBody>
          <a:bodyPr>
            <a:normAutofit fontScale="92500" lnSpcReduction="20000"/>
          </a:bodyPr>
          <a:lstStyle/>
          <a:p>
            <a:r>
              <a:rPr lang="zh-CN" altLang="en-US" dirty="0" smtClean="0"/>
              <a:t>选择奖项，可以对本班所有申请的同学进行分配</a:t>
            </a:r>
            <a:endParaRPr lang="en-US" altLang="zh-CN" dirty="0" smtClean="0"/>
          </a:p>
          <a:p>
            <a:r>
              <a:rPr lang="zh-CN" altLang="en-US" dirty="0" smtClean="0"/>
              <a:t>申请学生列表列出了您管理的班级所有申请年度奖励、奖学金的同学。</a:t>
            </a:r>
            <a:endParaRPr lang="en-US" altLang="zh-CN" dirty="0" smtClean="0"/>
          </a:p>
          <a:p>
            <a:r>
              <a:rPr lang="zh-CN" altLang="en-US" dirty="0"/>
              <a:t>您</a:t>
            </a:r>
            <a:r>
              <a:rPr lang="zh-CN" altLang="en-US" dirty="0" smtClean="0"/>
              <a:t>的工作可以协助学院更好的完成奖项的分配，感谢您的支持！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分配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83662"/>
            <a:ext cx="9144000" cy="2801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270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波形">
  <a:themeElements>
    <a:clrScheme name="波形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波形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波形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443</TotalTime>
  <Words>380</Words>
  <Application>Microsoft Office PowerPoint</Application>
  <PresentationFormat>全屏显示(4:3)</PresentationFormat>
  <Paragraphs>22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波形</vt:lpstr>
      <vt:lpstr>奖励奖学金系统使用指南 （班主任版）</vt:lpstr>
      <vt:lpstr>前言</vt:lpstr>
      <vt:lpstr>重要提示</vt:lpstr>
      <vt:lpstr>奖励奖学金评选基本流程</vt:lpstr>
      <vt:lpstr>进入系统</vt:lpstr>
      <vt:lpstr>进入系统</vt:lpstr>
      <vt:lpstr>分配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奖励评选系统操作指南</dc:title>
  <dc:creator>bianconeri</dc:creator>
  <cp:lastModifiedBy>Administrator</cp:lastModifiedBy>
  <cp:revision>31</cp:revision>
  <dcterms:created xsi:type="dcterms:W3CDTF">2015-04-28T08:08:12Z</dcterms:created>
  <dcterms:modified xsi:type="dcterms:W3CDTF">2016-09-07T01:38:22Z</dcterms:modified>
</cp:coreProperties>
</file>